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embeddedFontLst>
    <p:embeddedFont>
      <p:font typeface="Calibri" panose="020F0502020204030204" pitchFamily="34" charset="0"/>
      <p:regular r:id="rId6"/>
      <p:bold r:id="rId7"/>
      <p:italic r:id="rId8"/>
      <p:boldItalic r:id="rId9"/>
    </p:embeddedFont>
    <p:embeddedFont>
      <p:font typeface="Gelasio" panose="020B0604020202020204" charset="0"/>
      <p:regular r:id="rId10"/>
    </p:embeddedFont>
    <p:embeddedFont>
      <p:font typeface="Lato" panose="020F0502020204030203" pitchFamily="3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90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03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teejmahal20/airline-passenger-satisfacti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565559"/>
            <a:ext cx="12902327" cy="1543050"/>
          </a:xfrm>
          <a:prstGeom prst="rect">
            <a:avLst/>
          </a:prstGeom>
          <a:noFill/>
          <a:ln/>
        </p:spPr>
        <p:txBody>
          <a:bodyPr wrap="square" lIns="0" tIns="0" rIns="0" bIns="0" rtlCol="0" anchor="t"/>
          <a:lstStyle/>
          <a:p>
            <a:pPr marL="0" indent="0" algn="ctr">
              <a:lnSpc>
                <a:spcPts val="6050"/>
              </a:lnSpc>
              <a:buNone/>
            </a:pPr>
            <a:r>
              <a:rPr lang="en-US" sz="4850" dirty="0">
                <a:solidFill>
                  <a:srgbClr val="312F2B"/>
                </a:solidFill>
                <a:latin typeface="Gelasio" pitchFamily="34" charset="0"/>
                <a:ea typeface="Gelasio" pitchFamily="34" charset="-122"/>
                <a:cs typeface="Gelasio" pitchFamily="34" charset="-120"/>
              </a:rPr>
              <a:t>Airline Passenger Satisfaction Analysis: Enhancing Customer Experience</a:t>
            </a:r>
            <a:endParaRPr lang="en-US" sz="4850" dirty="0"/>
          </a:p>
        </p:txBody>
      </p:sp>
      <p:sp>
        <p:nvSpPr>
          <p:cNvPr id="5" name="Text 2"/>
          <p:cNvSpPr/>
          <p:nvPr/>
        </p:nvSpPr>
        <p:spPr>
          <a:xfrm>
            <a:off x="864036" y="4478893"/>
            <a:ext cx="12902327" cy="1185148"/>
          </a:xfrm>
          <a:prstGeom prst="rect">
            <a:avLst/>
          </a:prstGeom>
          <a:noFill/>
          <a:ln/>
        </p:spPr>
        <p:txBody>
          <a:bodyPr wrap="square" lIns="0" tIns="0" rIns="0" bIns="0" rtlCol="0" anchor="t"/>
          <a:lstStyle/>
          <a:p>
            <a:pPr marL="0" indent="0" algn="ctr">
              <a:lnSpc>
                <a:spcPts val="3100"/>
              </a:lnSpc>
              <a:buNone/>
            </a:pPr>
            <a:r>
              <a:rPr lang="en-US" sz="1900" dirty="0">
                <a:solidFill>
                  <a:srgbClr val="272525"/>
                </a:solidFill>
                <a:latin typeface="Lato" pitchFamily="34" charset="0"/>
                <a:ea typeface="Lato" pitchFamily="34" charset="-122"/>
                <a:cs typeface="Lato" pitchFamily="34" charset="-120"/>
              </a:rPr>
              <a:t>This project delves into analyzing airline passenger satisfaction by exploring various features that contribute to overall satisfaction levels. Through advanced data analysis and machine learning, we aim to understand key influencing factors and build predictive models to enhance airline services and passenger experiences.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564731" y="793105"/>
            <a:ext cx="7374731" cy="525185"/>
          </a:xfrm>
          <a:prstGeom prst="rect">
            <a:avLst/>
          </a:prstGeom>
          <a:noFill/>
          <a:ln/>
        </p:spPr>
        <p:txBody>
          <a:bodyPr wrap="none" lIns="0" tIns="0" rIns="0" bIns="0" rtlCol="0" anchor="t"/>
          <a:lstStyle/>
          <a:p>
            <a:pPr marL="0" indent="0" algn="l">
              <a:lnSpc>
                <a:spcPts val="4100"/>
              </a:lnSpc>
              <a:buNone/>
            </a:pPr>
            <a:r>
              <a:rPr lang="en-US" sz="3300" dirty="0">
                <a:solidFill>
                  <a:srgbClr val="312F2B"/>
                </a:solidFill>
                <a:latin typeface="Gelasio" pitchFamily="34" charset="0"/>
                <a:ea typeface="Gelasio" pitchFamily="34" charset="-122"/>
                <a:cs typeface="Gelasio" pitchFamily="34" charset="-120"/>
              </a:rPr>
              <a:t>Project Workflow: From Data to Insight</a:t>
            </a:r>
            <a:endParaRPr lang="en-US" sz="3300" dirty="0"/>
          </a:p>
        </p:txBody>
      </p:sp>
      <p:sp>
        <p:nvSpPr>
          <p:cNvPr id="3" name="Text 1"/>
          <p:cNvSpPr/>
          <p:nvPr/>
        </p:nvSpPr>
        <p:spPr>
          <a:xfrm>
            <a:off x="588050" y="1538883"/>
            <a:ext cx="13454301" cy="53744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Our comprehensive analysis of airline passenger satisfaction is structured into two distinct, yet interconnected, notebooks. Each notebook addresses critical stages of the data analysis and modeling process, ensuring a robust and insightful outcome.</a:t>
            </a:r>
            <a:endParaRPr lang="en-US" sz="1300" dirty="0"/>
          </a:p>
        </p:txBody>
      </p:sp>
      <p:sp>
        <p:nvSpPr>
          <p:cNvPr id="4" name="Shape 2"/>
          <p:cNvSpPr/>
          <p:nvPr/>
        </p:nvSpPr>
        <p:spPr>
          <a:xfrm>
            <a:off x="588050" y="3670102"/>
            <a:ext cx="13454301" cy="22860"/>
          </a:xfrm>
          <a:prstGeom prst="roundRect">
            <a:avLst>
              <a:gd name="adj" fmla="val 308746"/>
            </a:avLst>
          </a:prstGeom>
          <a:solidFill>
            <a:srgbClr val="CECEC9"/>
          </a:solidFill>
          <a:ln/>
        </p:spPr>
      </p:sp>
      <p:sp>
        <p:nvSpPr>
          <p:cNvPr id="5" name="Shape 3"/>
          <p:cNvSpPr/>
          <p:nvPr/>
        </p:nvSpPr>
        <p:spPr>
          <a:xfrm>
            <a:off x="3887629" y="3334167"/>
            <a:ext cx="22860" cy="335994"/>
          </a:xfrm>
          <a:prstGeom prst="roundRect">
            <a:avLst>
              <a:gd name="adj" fmla="val 308746"/>
            </a:avLst>
          </a:prstGeom>
          <a:solidFill>
            <a:srgbClr val="CECEC9"/>
          </a:solidFill>
          <a:ln/>
        </p:spPr>
      </p:sp>
      <p:sp>
        <p:nvSpPr>
          <p:cNvPr id="6" name="Shape 4"/>
          <p:cNvSpPr/>
          <p:nvPr/>
        </p:nvSpPr>
        <p:spPr>
          <a:xfrm>
            <a:off x="3836075" y="3607058"/>
            <a:ext cx="125968" cy="125968"/>
          </a:xfrm>
          <a:prstGeom prst="roundRect">
            <a:avLst>
              <a:gd name="adj" fmla="val 362949"/>
            </a:avLst>
          </a:prstGeom>
          <a:solidFill>
            <a:srgbClr val="E5E5E0"/>
          </a:solidFill>
          <a:ln/>
        </p:spPr>
      </p:sp>
      <p:sp>
        <p:nvSpPr>
          <p:cNvPr id="7" name="Text 5"/>
          <p:cNvSpPr/>
          <p:nvPr/>
        </p:nvSpPr>
        <p:spPr>
          <a:xfrm>
            <a:off x="2848808" y="2265283"/>
            <a:ext cx="2100501" cy="262533"/>
          </a:xfrm>
          <a:prstGeom prst="rect">
            <a:avLst/>
          </a:prstGeom>
          <a:noFill/>
          <a:ln/>
        </p:spPr>
        <p:txBody>
          <a:bodyPr wrap="none" lIns="0" tIns="0" rIns="0" bIns="0" rtlCol="0" anchor="t"/>
          <a:lstStyle/>
          <a:p>
            <a:pPr marL="0" indent="0" algn="ctr">
              <a:lnSpc>
                <a:spcPts val="2050"/>
              </a:lnSpc>
              <a:buNone/>
            </a:pPr>
            <a:r>
              <a:rPr lang="en-US" sz="1650" dirty="0">
                <a:solidFill>
                  <a:srgbClr val="272525"/>
                </a:solidFill>
                <a:latin typeface="Gelasio" pitchFamily="34" charset="0"/>
                <a:ea typeface="Gelasio" pitchFamily="34" charset="-122"/>
                <a:cs typeface="Gelasio" pitchFamily="34" charset="-120"/>
              </a:rPr>
              <a:t>Dataset Overview</a:t>
            </a:r>
            <a:endParaRPr lang="en-US" sz="1650" dirty="0"/>
          </a:p>
        </p:txBody>
      </p:sp>
      <p:sp>
        <p:nvSpPr>
          <p:cNvPr id="8" name="Text 6"/>
          <p:cNvSpPr/>
          <p:nvPr/>
        </p:nvSpPr>
        <p:spPr>
          <a:xfrm>
            <a:off x="756047" y="2628543"/>
            <a:ext cx="6286143" cy="537448"/>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Lato" pitchFamily="34" charset="0"/>
                <a:ea typeface="Lato" pitchFamily="34" charset="-122"/>
                <a:cs typeface="Lato" pitchFamily="34" charset="-120"/>
              </a:rPr>
              <a:t>The </a:t>
            </a:r>
            <a:r>
              <a:rPr lang="en-US" sz="1300" u="sng" dirty="0">
                <a:solidFill>
                  <a:srgbClr val="6F6F5D"/>
                </a:solidFill>
                <a:latin typeface="Lato" pitchFamily="34" charset="0"/>
                <a:ea typeface="Lato" pitchFamily="34" charset="-122"/>
                <a:cs typeface="Lato" pitchFamily="34" charset="-120"/>
                <a:hlinkClick r:id="rId3">
                  <a:extLst>
                    <a:ext uri="{A12FA001-AC4F-418D-AE19-62706E023703}">
                      <ahyp:hlinkClr xmlns:ahyp="http://schemas.microsoft.com/office/drawing/2018/hyperlinkcolor" val="tx"/>
                    </a:ext>
                  </a:extLst>
                </a:hlinkClick>
              </a:rPr>
              <a:t>dataset</a:t>
            </a:r>
            <a:r>
              <a:rPr lang="en-US" sz="1300" dirty="0">
                <a:solidFill>
                  <a:srgbClr val="272525"/>
                </a:solidFill>
                <a:latin typeface="Lato" pitchFamily="34" charset="0"/>
                <a:ea typeface="Lato" pitchFamily="34" charset="-122"/>
                <a:cs typeface="Lato" pitchFamily="34" charset="-120"/>
              </a:rPr>
              <a:t> provides rich feedback on service quality, comfort, and amenities, offering both numerical and categorical features for thorough exploration.</a:t>
            </a:r>
            <a:endParaRPr lang="en-US" sz="1300" dirty="0"/>
          </a:p>
        </p:txBody>
      </p:sp>
      <p:sp>
        <p:nvSpPr>
          <p:cNvPr id="9" name="Shape 7"/>
          <p:cNvSpPr/>
          <p:nvPr/>
        </p:nvSpPr>
        <p:spPr>
          <a:xfrm>
            <a:off x="7303651" y="3670042"/>
            <a:ext cx="22860" cy="335994"/>
          </a:xfrm>
          <a:prstGeom prst="roundRect">
            <a:avLst>
              <a:gd name="adj" fmla="val 308746"/>
            </a:avLst>
          </a:prstGeom>
          <a:solidFill>
            <a:srgbClr val="CECEC9"/>
          </a:solidFill>
          <a:ln/>
        </p:spPr>
      </p:sp>
      <p:sp>
        <p:nvSpPr>
          <p:cNvPr id="10" name="Shape 8"/>
          <p:cNvSpPr/>
          <p:nvPr/>
        </p:nvSpPr>
        <p:spPr>
          <a:xfrm>
            <a:off x="7252097" y="3607058"/>
            <a:ext cx="125968" cy="125968"/>
          </a:xfrm>
          <a:prstGeom prst="roundRect">
            <a:avLst>
              <a:gd name="adj" fmla="val 362949"/>
            </a:avLst>
          </a:prstGeom>
          <a:solidFill>
            <a:srgbClr val="E5E5E0"/>
          </a:solidFill>
          <a:ln/>
        </p:spPr>
      </p:sp>
      <p:sp>
        <p:nvSpPr>
          <p:cNvPr id="11" name="Text 9"/>
          <p:cNvSpPr/>
          <p:nvPr/>
        </p:nvSpPr>
        <p:spPr>
          <a:xfrm>
            <a:off x="5738932" y="4174212"/>
            <a:ext cx="3152299" cy="262533"/>
          </a:xfrm>
          <a:prstGeom prst="rect">
            <a:avLst/>
          </a:prstGeom>
          <a:noFill/>
          <a:ln/>
        </p:spPr>
        <p:txBody>
          <a:bodyPr wrap="none" lIns="0" tIns="0" rIns="0" bIns="0" rtlCol="0" anchor="t"/>
          <a:lstStyle/>
          <a:p>
            <a:pPr marL="0" indent="0" algn="ctr">
              <a:lnSpc>
                <a:spcPts val="2050"/>
              </a:lnSpc>
              <a:buNone/>
            </a:pPr>
            <a:r>
              <a:rPr lang="en-US" sz="1650" dirty="0">
                <a:solidFill>
                  <a:srgbClr val="272525"/>
                </a:solidFill>
                <a:latin typeface="Gelasio" pitchFamily="34" charset="0"/>
                <a:ea typeface="Gelasio" pitchFamily="34" charset="-122"/>
                <a:cs typeface="Gelasio" pitchFamily="34" charset="-120"/>
              </a:rPr>
              <a:t>Notebook 1: EDA &amp; Preprocessing</a:t>
            </a:r>
            <a:endParaRPr lang="en-US" sz="1650" dirty="0"/>
          </a:p>
        </p:txBody>
      </p:sp>
      <p:sp>
        <p:nvSpPr>
          <p:cNvPr id="12" name="Text 10"/>
          <p:cNvSpPr/>
          <p:nvPr/>
        </p:nvSpPr>
        <p:spPr>
          <a:xfrm>
            <a:off x="4172069" y="4537472"/>
            <a:ext cx="6286143" cy="537448"/>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Lato" pitchFamily="34" charset="0"/>
                <a:ea typeface="Lato" pitchFamily="34" charset="-122"/>
                <a:cs typeface="Lato" pitchFamily="34" charset="-120"/>
              </a:rPr>
              <a:t>This initial phase focuses on exploratory data analysis, data cleaning, handling missing values, outlier detection, feature engineering, and data scaling.</a:t>
            </a:r>
            <a:endParaRPr lang="en-US" sz="1300" dirty="0"/>
          </a:p>
        </p:txBody>
      </p:sp>
      <p:sp>
        <p:nvSpPr>
          <p:cNvPr id="13" name="Shape 11"/>
          <p:cNvSpPr/>
          <p:nvPr/>
        </p:nvSpPr>
        <p:spPr>
          <a:xfrm>
            <a:off x="10719792" y="3334167"/>
            <a:ext cx="22860" cy="335994"/>
          </a:xfrm>
          <a:prstGeom prst="roundRect">
            <a:avLst>
              <a:gd name="adj" fmla="val 308746"/>
            </a:avLst>
          </a:prstGeom>
          <a:solidFill>
            <a:srgbClr val="CECEC9"/>
          </a:solidFill>
          <a:ln/>
        </p:spPr>
      </p:sp>
      <p:sp>
        <p:nvSpPr>
          <p:cNvPr id="14" name="Shape 12"/>
          <p:cNvSpPr/>
          <p:nvPr/>
        </p:nvSpPr>
        <p:spPr>
          <a:xfrm>
            <a:off x="10668238" y="3607058"/>
            <a:ext cx="125968" cy="125968"/>
          </a:xfrm>
          <a:prstGeom prst="roundRect">
            <a:avLst>
              <a:gd name="adj" fmla="val 362949"/>
            </a:avLst>
          </a:prstGeom>
          <a:solidFill>
            <a:srgbClr val="E5E5E0"/>
          </a:solidFill>
          <a:ln/>
        </p:spPr>
      </p:sp>
      <p:sp>
        <p:nvSpPr>
          <p:cNvPr id="15" name="Text 13"/>
          <p:cNvSpPr/>
          <p:nvPr/>
        </p:nvSpPr>
        <p:spPr>
          <a:xfrm>
            <a:off x="9068157" y="2265283"/>
            <a:ext cx="3326130" cy="262533"/>
          </a:xfrm>
          <a:prstGeom prst="rect">
            <a:avLst/>
          </a:prstGeom>
          <a:noFill/>
          <a:ln/>
        </p:spPr>
        <p:txBody>
          <a:bodyPr wrap="none" lIns="0" tIns="0" rIns="0" bIns="0" rtlCol="0" anchor="t"/>
          <a:lstStyle/>
          <a:p>
            <a:pPr marL="0" indent="0" algn="ctr">
              <a:lnSpc>
                <a:spcPts val="2050"/>
              </a:lnSpc>
              <a:buNone/>
            </a:pPr>
            <a:r>
              <a:rPr lang="en-US" sz="1650" dirty="0">
                <a:solidFill>
                  <a:srgbClr val="272525"/>
                </a:solidFill>
                <a:latin typeface="Gelasio" pitchFamily="34" charset="0"/>
                <a:ea typeface="Gelasio" pitchFamily="34" charset="-122"/>
                <a:cs typeface="Gelasio" pitchFamily="34" charset="-120"/>
              </a:rPr>
              <a:t>Notebook 2: Modeling &amp; Evaluation</a:t>
            </a:r>
            <a:endParaRPr lang="en-US" sz="1650" dirty="0"/>
          </a:p>
        </p:txBody>
      </p:sp>
      <p:sp>
        <p:nvSpPr>
          <p:cNvPr id="16" name="Text 14"/>
          <p:cNvSpPr/>
          <p:nvPr/>
        </p:nvSpPr>
        <p:spPr>
          <a:xfrm>
            <a:off x="7588210" y="2628543"/>
            <a:ext cx="6286143" cy="537448"/>
          </a:xfrm>
          <a:prstGeom prst="rect">
            <a:avLst/>
          </a:prstGeom>
          <a:noFill/>
          <a:ln/>
        </p:spPr>
        <p:txBody>
          <a:bodyPr wrap="square" lIns="0" tIns="0" rIns="0" bIns="0" rtlCol="0" anchor="t"/>
          <a:lstStyle/>
          <a:p>
            <a:pPr marL="0" indent="0" algn="ctr">
              <a:lnSpc>
                <a:spcPts val="2100"/>
              </a:lnSpc>
              <a:buNone/>
            </a:pPr>
            <a:r>
              <a:rPr lang="en-US" sz="1300" dirty="0">
                <a:solidFill>
                  <a:srgbClr val="272525"/>
                </a:solidFill>
                <a:latin typeface="Lato" pitchFamily="34" charset="0"/>
                <a:ea typeface="Lato" pitchFamily="34" charset="-122"/>
                <a:cs typeface="Lato" pitchFamily="34" charset="-120"/>
              </a:rPr>
              <a:t>The second notebook covers model development, hyperparameter tuning, feature selection using SHAP values, and comprehensive model evaluation.</a:t>
            </a:r>
            <a:endParaRPr lang="en-US" sz="1300" dirty="0"/>
          </a:p>
        </p:txBody>
      </p:sp>
      <p:pic>
        <p:nvPicPr>
          <p:cNvPr id="17" name="Image 0" descr="preencoded.png"/>
          <p:cNvPicPr>
            <a:picLocks noChangeAspect="1"/>
          </p:cNvPicPr>
          <p:nvPr/>
        </p:nvPicPr>
        <p:blipFill>
          <a:blip r:embed="rId4"/>
          <a:stretch>
            <a:fillRect/>
          </a:stretch>
        </p:blipFill>
        <p:spPr>
          <a:xfrm>
            <a:off x="595670" y="5374005"/>
            <a:ext cx="4390073" cy="2016442"/>
          </a:xfrm>
          <a:prstGeom prst="rect">
            <a:avLst/>
          </a:prstGeom>
        </p:spPr>
      </p:pic>
      <p:pic>
        <p:nvPicPr>
          <p:cNvPr id="18" name="Image 1" descr="preencoded.png"/>
          <p:cNvPicPr>
            <a:picLocks noChangeAspect="1"/>
          </p:cNvPicPr>
          <p:nvPr/>
        </p:nvPicPr>
        <p:blipFill>
          <a:blip r:embed="rId5"/>
          <a:stretch>
            <a:fillRect/>
          </a:stretch>
        </p:blipFill>
        <p:spPr>
          <a:xfrm>
            <a:off x="5120164" y="5374005"/>
            <a:ext cx="4390073" cy="2016442"/>
          </a:xfrm>
          <a:prstGeom prst="rect">
            <a:avLst/>
          </a:prstGeom>
        </p:spPr>
      </p:pic>
      <p:pic>
        <p:nvPicPr>
          <p:cNvPr id="19" name="Image 2" descr="preencoded.png"/>
          <p:cNvPicPr>
            <a:picLocks noChangeAspect="1"/>
          </p:cNvPicPr>
          <p:nvPr/>
        </p:nvPicPr>
        <p:blipFill>
          <a:blip r:embed="rId6"/>
          <a:stretch>
            <a:fillRect/>
          </a:stretch>
        </p:blipFill>
        <p:spPr>
          <a:xfrm>
            <a:off x="9644658" y="5374005"/>
            <a:ext cx="4390073" cy="20164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263145" y="355286"/>
            <a:ext cx="8104108" cy="385763"/>
          </a:xfrm>
          <a:prstGeom prst="rect">
            <a:avLst/>
          </a:prstGeom>
          <a:noFill/>
          <a:ln/>
        </p:spPr>
        <p:txBody>
          <a:bodyPr wrap="none" lIns="0" tIns="0" rIns="0" bIns="0" rtlCol="0" anchor="t"/>
          <a:lstStyle/>
          <a:p>
            <a:pPr marL="0" indent="0" algn="l">
              <a:lnSpc>
                <a:spcPts val="3000"/>
              </a:lnSpc>
              <a:buNone/>
            </a:pPr>
            <a:r>
              <a:rPr lang="en-US" sz="2400" dirty="0">
                <a:solidFill>
                  <a:srgbClr val="312F2B"/>
                </a:solidFill>
                <a:latin typeface="Gelasio" pitchFamily="34" charset="0"/>
                <a:ea typeface="Gelasio" pitchFamily="34" charset="-122"/>
                <a:cs typeface="Gelasio" pitchFamily="34" charset="-120"/>
              </a:rPr>
              <a:t>Deep Dive: Modeling and Evaluation for Predictive Insights</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In the second crucial phase of our project, we transition from data preparation to developing and evaluating predictive models. This stage is dedicated to transforming processed data into actionable insights for enhancing airline customer satisfaction.</a:t>
            </a:r>
            <a:endParaRPr lang="en-US" sz="950" dirty="0"/>
          </a:p>
        </p:txBody>
      </p:sp>
      <p:sp>
        <p:nvSpPr>
          <p:cNvPr id="4" name="Shape 2"/>
          <p:cNvSpPr/>
          <p:nvPr/>
        </p:nvSpPr>
        <p:spPr>
          <a:xfrm>
            <a:off x="572095" y="1308378"/>
            <a:ext cx="6681430" cy="370284"/>
          </a:xfrm>
          <a:prstGeom prst="roundRect">
            <a:avLst>
              <a:gd name="adj" fmla="val 480062"/>
            </a:avLst>
          </a:prstGeom>
          <a:solidFill>
            <a:srgbClr val="E8E8E3"/>
          </a:solidFill>
          <a:ln w="7620">
            <a:solidFill>
              <a:srgbClr val="CECEC9"/>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0239" y="1400889"/>
            <a:ext cx="185142" cy="185142"/>
          </a:xfrm>
          <a:prstGeom prst="rect">
            <a:avLst/>
          </a:prstGeom>
        </p:spPr>
      </p:pic>
      <p:sp>
        <p:nvSpPr>
          <p:cNvPr id="6" name="Text 3"/>
          <p:cNvSpPr/>
          <p:nvPr/>
        </p:nvSpPr>
        <p:spPr>
          <a:xfrm>
            <a:off x="695444" y="1802011"/>
            <a:ext cx="1543050" cy="192881"/>
          </a:xfrm>
          <a:prstGeom prst="rect">
            <a:avLst/>
          </a:prstGeom>
          <a:noFill/>
          <a:ln/>
        </p:spPr>
        <p:txBody>
          <a:bodyPr wrap="none" lIns="0" tIns="0" rIns="0" bIns="0" rtlCol="0" anchor="t"/>
          <a:lstStyle/>
          <a:p>
            <a:pPr marL="0" indent="0" algn="l">
              <a:lnSpc>
                <a:spcPts val="1500"/>
              </a:lnSpc>
              <a:buNone/>
            </a:pPr>
            <a:r>
              <a:rPr lang="en-US" sz="1200" dirty="0">
                <a:solidFill>
                  <a:srgbClr val="272525"/>
                </a:solidFill>
                <a:latin typeface="Gelasio" pitchFamily="34" charset="0"/>
                <a:ea typeface="Gelasio" pitchFamily="34" charset="-122"/>
                <a:cs typeface="Gelasio" pitchFamily="34" charset="-120"/>
              </a:rPr>
              <a:t>Load Libraries &amp; Data</a:t>
            </a:r>
            <a:endParaRPr lang="en-US" sz="1200" dirty="0"/>
          </a:p>
        </p:txBody>
      </p:sp>
      <p:sp>
        <p:nvSpPr>
          <p:cNvPr id="7" name="Text 4"/>
          <p:cNvSpPr/>
          <p:nvPr/>
        </p:nvSpPr>
        <p:spPr>
          <a:xfrm>
            <a:off x="695444" y="2068949"/>
            <a:ext cx="6434733" cy="39504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Importing essential libraries and the preprocessed dataset is the first step, setting the stage for advanced modeling tasks.</a:t>
            </a:r>
            <a:endParaRPr lang="en-US" sz="950" dirty="0"/>
          </a:p>
        </p:txBody>
      </p:sp>
      <p:sp>
        <p:nvSpPr>
          <p:cNvPr id="8" name="Shape 5"/>
          <p:cNvSpPr/>
          <p:nvPr/>
        </p:nvSpPr>
        <p:spPr>
          <a:xfrm>
            <a:off x="7376874" y="1308378"/>
            <a:ext cx="6681430" cy="370284"/>
          </a:xfrm>
          <a:prstGeom prst="roundRect">
            <a:avLst>
              <a:gd name="adj" fmla="val 480062"/>
            </a:avLst>
          </a:prstGeom>
          <a:solidFill>
            <a:srgbClr val="E8E8E3"/>
          </a:solidFill>
          <a:ln w="7620">
            <a:solidFill>
              <a:srgbClr val="CECEC9"/>
            </a:solidFill>
            <a:prstDash val="solid"/>
          </a:ln>
        </p:spPr>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625018" y="1400889"/>
            <a:ext cx="185142" cy="185142"/>
          </a:xfrm>
          <a:prstGeom prst="rect">
            <a:avLst/>
          </a:prstGeom>
        </p:spPr>
      </p:pic>
      <p:sp>
        <p:nvSpPr>
          <p:cNvPr id="10" name="Text 6"/>
          <p:cNvSpPr/>
          <p:nvPr/>
        </p:nvSpPr>
        <p:spPr>
          <a:xfrm>
            <a:off x="7500223" y="1802011"/>
            <a:ext cx="1821775" cy="192881"/>
          </a:xfrm>
          <a:prstGeom prst="rect">
            <a:avLst/>
          </a:prstGeom>
          <a:noFill/>
          <a:ln/>
        </p:spPr>
        <p:txBody>
          <a:bodyPr wrap="none" lIns="0" tIns="0" rIns="0" bIns="0" rtlCol="0" anchor="t"/>
          <a:lstStyle/>
          <a:p>
            <a:pPr marL="0" indent="0" algn="l">
              <a:lnSpc>
                <a:spcPts val="1500"/>
              </a:lnSpc>
              <a:buNone/>
            </a:pPr>
            <a:r>
              <a:rPr lang="en-US" sz="1200" dirty="0">
                <a:solidFill>
                  <a:srgbClr val="272525"/>
                </a:solidFill>
                <a:latin typeface="Gelasio" pitchFamily="34" charset="0"/>
                <a:ea typeface="Gelasio" pitchFamily="34" charset="-122"/>
                <a:cs typeface="Gelasio" pitchFamily="34" charset="-120"/>
              </a:rPr>
              <a:t>Baseline Model Evaluation</a:t>
            </a:r>
            <a:endParaRPr lang="en-US" sz="1200" dirty="0"/>
          </a:p>
        </p:txBody>
      </p:sp>
      <p:sp>
        <p:nvSpPr>
          <p:cNvPr id="11" name="Text 7"/>
          <p:cNvSpPr/>
          <p:nvPr/>
        </p:nvSpPr>
        <p:spPr>
          <a:xfrm>
            <a:off x="7500223" y="2068949"/>
            <a:ext cx="6434733" cy="39504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We begin by evaluating various models to establish a performance baseline, providing a benchmark for subsequent optimized models.</a:t>
            </a:r>
            <a:endParaRPr lang="en-US" sz="950" dirty="0"/>
          </a:p>
        </p:txBody>
      </p:sp>
      <p:sp>
        <p:nvSpPr>
          <p:cNvPr id="12" name="Shape 8"/>
          <p:cNvSpPr/>
          <p:nvPr/>
        </p:nvSpPr>
        <p:spPr>
          <a:xfrm>
            <a:off x="572095" y="2710696"/>
            <a:ext cx="6681430" cy="370284"/>
          </a:xfrm>
          <a:prstGeom prst="roundRect">
            <a:avLst>
              <a:gd name="adj" fmla="val 480062"/>
            </a:avLst>
          </a:prstGeom>
          <a:solidFill>
            <a:srgbClr val="E8E8E3"/>
          </a:solidFill>
          <a:ln w="7620">
            <a:solidFill>
              <a:srgbClr val="CECEC9"/>
            </a:solidFill>
            <a:prstDash val="solid"/>
          </a:ln>
        </p:spPr>
      </p:sp>
      <p:pic>
        <p:nvPicPr>
          <p:cNvPr id="13"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20239" y="2803208"/>
            <a:ext cx="185142" cy="185142"/>
          </a:xfrm>
          <a:prstGeom prst="rect">
            <a:avLst/>
          </a:prstGeom>
        </p:spPr>
      </p:pic>
      <p:sp>
        <p:nvSpPr>
          <p:cNvPr id="14" name="Text 9"/>
          <p:cNvSpPr/>
          <p:nvPr/>
        </p:nvSpPr>
        <p:spPr>
          <a:xfrm>
            <a:off x="695444" y="3204329"/>
            <a:ext cx="1663779" cy="192881"/>
          </a:xfrm>
          <a:prstGeom prst="rect">
            <a:avLst/>
          </a:prstGeom>
          <a:noFill/>
          <a:ln/>
        </p:spPr>
        <p:txBody>
          <a:bodyPr wrap="none" lIns="0" tIns="0" rIns="0" bIns="0" rtlCol="0" anchor="t"/>
          <a:lstStyle/>
          <a:p>
            <a:pPr marL="0" indent="0" algn="l">
              <a:lnSpc>
                <a:spcPts val="1500"/>
              </a:lnSpc>
              <a:buNone/>
            </a:pPr>
            <a:r>
              <a:rPr lang="en-US" sz="1200" dirty="0">
                <a:solidFill>
                  <a:srgbClr val="272525"/>
                </a:solidFill>
                <a:latin typeface="Gelasio" pitchFamily="34" charset="0"/>
                <a:ea typeface="Gelasio" pitchFamily="34" charset="-122"/>
                <a:cs typeface="Gelasio" pitchFamily="34" charset="-120"/>
              </a:rPr>
              <a:t>Hyperparameter Tuning</a:t>
            </a:r>
            <a:endParaRPr lang="en-US" sz="1200" dirty="0"/>
          </a:p>
        </p:txBody>
      </p:sp>
      <p:sp>
        <p:nvSpPr>
          <p:cNvPr id="15" name="Text 10"/>
          <p:cNvSpPr/>
          <p:nvPr/>
        </p:nvSpPr>
        <p:spPr>
          <a:xfrm>
            <a:off x="695444" y="3471267"/>
            <a:ext cx="6434733" cy="39504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Utilizing Optuna, we fine-tune hyperparameters for LightGBM, CatBoost, and XGBoost models to maximize predictive accuracy and efficiency.</a:t>
            </a:r>
            <a:endParaRPr lang="en-US" sz="950" dirty="0"/>
          </a:p>
        </p:txBody>
      </p:sp>
      <p:sp>
        <p:nvSpPr>
          <p:cNvPr id="16" name="Shape 11"/>
          <p:cNvSpPr/>
          <p:nvPr/>
        </p:nvSpPr>
        <p:spPr>
          <a:xfrm>
            <a:off x="7376874" y="2710696"/>
            <a:ext cx="6681430" cy="370284"/>
          </a:xfrm>
          <a:prstGeom prst="roundRect">
            <a:avLst>
              <a:gd name="adj" fmla="val 480062"/>
            </a:avLst>
          </a:prstGeom>
          <a:solidFill>
            <a:srgbClr val="E8E8E3"/>
          </a:solidFill>
          <a:ln w="7620">
            <a:solidFill>
              <a:srgbClr val="CECEC9"/>
            </a:solidFill>
            <a:prstDash val="solid"/>
          </a:ln>
        </p:spPr>
      </p:sp>
      <p:pic>
        <p:nvPicPr>
          <p:cNvPr id="17"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625018" y="2803208"/>
            <a:ext cx="185142" cy="185142"/>
          </a:xfrm>
          <a:prstGeom prst="rect">
            <a:avLst/>
          </a:prstGeom>
        </p:spPr>
      </p:pic>
      <p:sp>
        <p:nvSpPr>
          <p:cNvPr id="18" name="Text 12"/>
          <p:cNvSpPr/>
          <p:nvPr/>
        </p:nvSpPr>
        <p:spPr>
          <a:xfrm>
            <a:off x="7500223" y="3204329"/>
            <a:ext cx="1971199" cy="192881"/>
          </a:xfrm>
          <a:prstGeom prst="rect">
            <a:avLst/>
          </a:prstGeom>
          <a:noFill/>
          <a:ln/>
        </p:spPr>
        <p:txBody>
          <a:bodyPr wrap="none" lIns="0" tIns="0" rIns="0" bIns="0" rtlCol="0" anchor="t"/>
          <a:lstStyle/>
          <a:p>
            <a:pPr marL="0" indent="0" algn="l">
              <a:lnSpc>
                <a:spcPts val="1500"/>
              </a:lnSpc>
              <a:buNone/>
            </a:pPr>
            <a:r>
              <a:rPr lang="en-US" sz="1200" dirty="0">
                <a:solidFill>
                  <a:srgbClr val="272525"/>
                </a:solidFill>
                <a:latin typeface="Gelasio" pitchFamily="34" charset="0"/>
                <a:ea typeface="Gelasio" pitchFamily="34" charset="-122"/>
                <a:cs typeface="Gelasio" pitchFamily="34" charset="-120"/>
              </a:rPr>
              <a:t>Feature Selection with SHAP</a:t>
            </a:r>
            <a:endParaRPr lang="en-US" sz="1200" dirty="0"/>
          </a:p>
        </p:txBody>
      </p:sp>
      <p:sp>
        <p:nvSpPr>
          <p:cNvPr id="19" name="Text 13"/>
          <p:cNvSpPr/>
          <p:nvPr/>
        </p:nvSpPr>
        <p:spPr>
          <a:xfrm>
            <a:off x="7500223" y="3471267"/>
            <a:ext cx="6434733" cy="39504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SHAP values are employed to identify and select the most impactful features, ensuring our models focus on the most relevant data points.</a:t>
            </a:r>
            <a:endParaRPr lang="en-US" sz="950" dirty="0"/>
          </a:p>
        </p:txBody>
      </p:sp>
      <p:sp>
        <p:nvSpPr>
          <p:cNvPr id="20" name="Text 14"/>
          <p:cNvSpPr/>
          <p:nvPr/>
        </p:nvSpPr>
        <p:spPr>
          <a:xfrm>
            <a:off x="572095" y="4251841"/>
            <a:ext cx="1916787" cy="231338"/>
          </a:xfrm>
          <a:prstGeom prst="rect">
            <a:avLst/>
          </a:prstGeom>
          <a:noFill/>
          <a:ln/>
        </p:spPr>
        <p:txBody>
          <a:bodyPr wrap="none" lIns="0" tIns="0" rIns="0" bIns="0" rtlCol="0" anchor="t"/>
          <a:lstStyle/>
          <a:p>
            <a:pPr marL="0" indent="0" algn="l">
              <a:lnSpc>
                <a:spcPts val="1800"/>
              </a:lnSpc>
              <a:buNone/>
            </a:pPr>
            <a:r>
              <a:rPr lang="en-US" sz="1450" dirty="0">
                <a:solidFill>
                  <a:srgbClr val="312F2B"/>
                </a:solidFill>
                <a:latin typeface="Gelasio" pitchFamily="34" charset="0"/>
                <a:ea typeface="Gelasio" pitchFamily="34" charset="-122"/>
                <a:cs typeface="Gelasio" pitchFamily="34" charset="-120"/>
              </a:rPr>
              <a:t>Final Model Evaluation</a:t>
            </a:r>
            <a:endParaRPr lang="en-US" sz="1450" dirty="0"/>
          </a:p>
        </p:txBody>
      </p:sp>
      <p:sp>
        <p:nvSpPr>
          <p:cNvPr id="21" name="Text 15"/>
          <p:cNvSpPr/>
          <p:nvPr/>
        </p:nvSpPr>
        <p:spPr>
          <a:xfrm>
            <a:off x="572095" y="4606528"/>
            <a:ext cx="6592610" cy="79009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We meticulously compare models built with full features versus those leveraging SHAP-selected features. This allows us to assess the effectiveness of feature reduction and identify the most robust model for predicting passenger satisfaction. Predictions are then generated on the test set, culminating in the calculation of comprehensive evaluation metrics to gauge real-world performance.</a:t>
            </a:r>
            <a:endParaRPr lang="en-US" sz="950" dirty="0"/>
          </a:p>
        </p:txBody>
      </p:sp>
      <p:sp>
        <p:nvSpPr>
          <p:cNvPr id="22" name="Text 16"/>
          <p:cNvSpPr/>
          <p:nvPr/>
        </p:nvSpPr>
        <p:spPr>
          <a:xfrm>
            <a:off x="572095" y="5507712"/>
            <a:ext cx="6592610" cy="395049"/>
          </a:xfrm>
          <a:prstGeom prst="rect">
            <a:avLst/>
          </a:prstGeom>
          <a:noFill/>
          <a:ln/>
        </p:spPr>
        <p:txBody>
          <a:bodyPr wrap="square" lIns="0" tIns="0" rIns="0" bIns="0" rtlCol="0" anchor="t"/>
          <a:lstStyle/>
          <a:p>
            <a:pPr marL="0" indent="0" algn="l">
              <a:lnSpc>
                <a:spcPts val="1550"/>
              </a:lnSpc>
              <a:buNone/>
            </a:pPr>
            <a:r>
              <a:rPr lang="en-US" sz="950" dirty="0">
                <a:solidFill>
                  <a:srgbClr val="272525"/>
                </a:solidFill>
                <a:latin typeface="Lato" pitchFamily="34" charset="0"/>
                <a:ea typeface="Lato" pitchFamily="34" charset="-122"/>
                <a:cs typeface="Lato" pitchFamily="34" charset="-120"/>
              </a:rPr>
              <a:t>The ultimate goal is to deliver actionable insights and a robust predictive model that can significantly improve airline services and passenger experiences.</a:t>
            </a:r>
            <a:endParaRPr lang="en-US" sz="950" dirty="0"/>
          </a:p>
        </p:txBody>
      </p:sp>
      <p:pic>
        <p:nvPicPr>
          <p:cNvPr id="23" name="Image 4" descr="preencoded.png"/>
          <p:cNvPicPr>
            <a:picLocks noChangeAspect="1"/>
          </p:cNvPicPr>
          <p:nvPr/>
        </p:nvPicPr>
        <p:blipFill>
          <a:blip r:embed="rId8"/>
          <a:stretch>
            <a:fillRect/>
          </a:stretch>
        </p:blipFill>
        <p:spPr>
          <a:xfrm>
            <a:off x="7473315" y="4267319"/>
            <a:ext cx="6592610" cy="3291125"/>
          </a:xfrm>
          <a:prstGeom prst="rect">
            <a:avLst/>
          </a:prstGeom>
        </p:spPr>
      </p:pic>
      <p:sp>
        <p:nvSpPr>
          <p:cNvPr id="25" name="Shape 18"/>
          <p:cNvSpPr/>
          <p:nvPr/>
        </p:nvSpPr>
        <p:spPr>
          <a:xfrm>
            <a:off x="572095" y="11137583"/>
            <a:ext cx="15240" cy="475178"/>
          </a:xfrm>
          <a:prstGeom prst="rect">
            <a:avLst/>
          </a:prstGeom>
          <a:solidFill>
            <a:srgbClr val="E5E5E0"/>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415</Words>
  <Application>Microsoft Office PowerPoint</Application>
  <PresentationFormat>Custom</PresentationFormat>
  <Paragraphs>26</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Gelasio</vt:lpstr>
      <vt:lpstr>Arial</vt:lpstr>
      <vt:lpstr>Calibri</vt:lpstr>
      <vt:lpstr>Lato</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Emmy</dc:creator>
  <cp:lastModifiedBy>Emmy</cp:lastModifiedBy>
  <cp:revision>3</cp:revision>
  <dcterms:created xsi:type="dcterms:W3CDTF">2025-11-13T20:25:59Z</dcterms:created>
  <dcterms:modified xsi:type="dcterms:W3CDTF">2025-11-13T21:05:45Z</dcterms:modified>
</cp:coreProperties>
</file>